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3"/>
  </p:notesMasterIdLst>
  <p:sldIdLst>
    <p:sldId id="256" r:id="rId2"/>
    <p:sldId id="260" r:id="rId3"/>
    <p:sldId id="284" r:id="rId4"/>
    <p:sldId id="283" r:id="rId5"/>
    <p:sldId id="280" r:id="rId6"/>
    <p:sldId id="279" r:id="rId7"/>
    <p:sldId id="257" r:id="rId8"/>
    <p:sldId id="269" r:id="rId9"/>
    <p:sldId id="270" r:id="rId10"/>
    <p:sldId id="276" r:id="rId11"/>
    <p:sldId id="259" r:id="rId12"/>
    <p:sldId id="272" r:id="rId13"/>
    <p:sldId id="267" r:id="rId14"/>
    <p:sldId id="275" r:id="rId15"/>
    <p:sldId id="277" r:id="rId16"/>
    <p:sldId id="258" r:id="rId17"/>
    <p:sldId id="274" r:id="rId18"/>
    <p:sldId id="278" r:id="rId19"/>
    <p:sldId id="266" r:id="rId20"/>
    <p:sldId id="285" r:id="rId21"/>
    <p:sldId id="268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4"/>
  </p:normalViewPr>
  <p:slideViewPr>
    <p:cSldViewPr snapToGrid="0">
      <p:cViewPr varScale="1">
        <p:scale>
          <a:sx n="93" d="100"/>
          <a:sy n="93" d="100"/>
        </p:scale>
        <p:origin x="216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193F4-B2DD-B440-80CE-BF748C902955}" type="datetimeFigureOut">
              <a:rPr lang="en-US" smtClean="0"/>
              <a:t>4/18/24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9575E-8E88-B24D-8701-682FE62E5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52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9575E-8E88-B24D-8701-682FE62E5CA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827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file:///Users/madelineriley/Downloads/yeartrend_chart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file:///Users/madelineriley/Downloads/gender_groupbar.html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file:///Users/madelineriley/Downloads/donut_chart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file:///Users/madelineriley/Downloads/bubble_chart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Users/madelineriley/Downloads/heatmap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Users/madelineriley/Downloads/precinct_map.html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file:///Users/madelineriley/Downloads/daytime_chart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farhanfaiyaz17.medium.com/matplotlib-vs-plotly-express-the-ultimate-python-data-visualization-brawl-8cb7d15ba41d" TargetMode="External"/><Relationship Id="rId3" Type="http://schemas.openxmlformats.org/officeDocument/2006/relationships/hyperlink" Target="https://stackoverflow.com/questions/66242946/how-to-get-hour-month-from-timestamp-in-postgresql" TargetMode="External"/><Relationship Id="rId7" Type="http://schemas.openxmlformats.org/officeDocument/2006/relationships/hyperlink" Target="https://plotly.com/python/" TargetMode="External"/><Relationship Id="rId2" Type="http://schemas.openxmlformats.org/officeDocument/2006/relationships/hyperlink" Target="https://catalog.data.gov/dataset/nypd-shooting-incident-data-histori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ityofnewyork.us/Public-Safety/Police-Precincts/78dh-3ptz" TargetMode="External"/><Relationship Id="rId5" Type="http://schemas.openxmlformats.org/officeDocument/2006/relationships/hyperlink" Target="https://data.cityofnewyork.us/City-Government/Borough-Boundaries/tqmj-j8zm" TargetMode="External"/><Relationship Id="rId4" Type="http://schemas.openxmlformats.org/officeDocument/2006/relationships/hyperlink" Target="https://stackoverflow.com/questions/76464207/how-to-create-heatmap-from-pandas-dataframe-with-annotated-values-in-percentag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file:///Users/madelineriley/Downloads/borough_bar_chart%20(1)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file:///Users/madelineriley/Downloads/treemap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233D-6DF6-3F8D-8E66-FFE71FEA2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NYPD Shootings 2006-2022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79C4A-5CDA-D61C-FD33-F1D3439CE9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Apeksha</a:t>
            </a:r>
            <a:r>
              <a:rPr lang="en-US" dirty="0"/>
              <a:t> </a:t>
            </a:r>
            <a:r>
              <a:rPr lang="en-US" dirty="0" err="1"/>
              <a:t>ingole</a:t>
            </a:r>
            <a:r>
              <a:rPr lang="en-US" dirty="0"/>
              <a:t>, Samuel </a:t>
            </a:r>
            <a:r>
              <a:rPr lang="en-US" dirty="0" err="1"/>
              <a:t>klein</a:t>
            </a:r>
            <a:r>
              <a:rPr lang="en-US" dirty="0"/>
              <a:t>, </a:t>
            </a:r>
            <a:r>
              <a:rPr lang="en-US" dirty="0" err="1"/>
              <a:t>madeline</a:t>
            </a:r>
            <a:r>
              <a:rPr lang="en-US" dirty="0"/>
              <a:t> riley</a:t>
            </a:r>
          </a:p>
        </p:txBody>
      </p:sp>
    </p:spTree>
    <p:extLst>
      <p:ext uri="{BB962C8B-B14F-4D97-AF65-F5344CB8AC3E}">
        <p14:creationId xmlns:p14="http://schemas.microsoft.com/office/powerpoint/2010/main" val="482288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84F2-8ABD-A856-D92C-7578F67B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over time</a:t>
            </a:r>
          </a:p>
        </p:txBody>
      </p:sp>
      <p:pic>
        <p:nvPicPr>
          <p:cNvPr id="5" name="Content Placeholder 4" descr="A graph of a graph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308B981C-4547-A128-4EE6-7D8D283DA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37333" y="2181225"/>
            <a:ext cx="7117333" cy="3678238"/>
          </a:xfrm>
        </p:spPr>
      </p:pic>
    </p:spTree>
    <p:extLst>
      <p:ext uri="{BB962C8B-B14F-4D97-AF65-F5344CB8AC3E}">
        <p14:creationId xmlns:p14="http://schemas.microsoft.com/office/powerpoint/2010/main" val="2065331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DBA2-25C8-8657-88F2-D78E62826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D53D9-2316-7BEA-34E4-F50FB791F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42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51E23-BDE5-539A-133C-B9B34A05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age</a:t>
            </a:r>
          </a:p>
        </p:txBody>
      </p:sp>
      <p:pic>
        <p:nvPicPr>
          <p:cNvPr id="4" name="Picture 3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65CF4EC6-3D06-E8B7-1F63-B0119D2666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2738" y="1884795"/>
            <a:ext cx="4966522" cy="450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8821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57F4-B079-F0A8-60B0-9BD815C2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sex</a:t>
            </a:r>
          </a:p>
        </p:txBody>
      </p:sp>
      <p:pic>
        <p:nvPicPr>
          <p:cNvPr id="5" name="Content Placeholder 4" descr="A graph of a bar chart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23B3464D-67BF-DAAD-6775-05897283B6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2007" y="2181225"/>
            <a:ext cx="7067986" cy="3678238"/>
          </a:xfrm>
        </p:spPr>
      </p:pic>
    </p:spTree>
    <p:extLst>
      <p:ext uri="{BB962C8B-B14F-4D97-AF65-F5344CB8AC3E}">
        <p14:creationId xmlns:p14="http://schemas.microsoft.com/office/powerpoint/2010/main" val="174517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9B45-B7C7-88A2-26B4-1A291426A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victim by race</a:t>
            </a:r>
          </a:p>
        </p:txBody>
      </p:sp>
      <p:pic>
        <p:nvPicPr>
          <p:cNvPr id="9" name="Content Placeholder 8" descr="A colorful circle with numbe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0982DB66-7F58-C83F-E701-8E74838AB4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3543" y="2181225"/>
            <a:ext cx="7724913" cy="3678238"/>
          </a:xfrm>
        </p:spPr>
      </p:pic>
    </p:spTree>
    <p:extLst>
      <p:ext uri="{BB962C8B-B14F-4D97-AF65-F5344CB8AC3E}">
        <p14:creationId xmlns:p14="http://schemas.microsoft.com/office/powerpoint/2010/main" val="526649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32B5-0F17-26BA-4893-72F7247D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borough by race</a:t>
            </a:r>
          </a:p>
        </p:txBody>
      </p:sp>
      <p:pic>
        <p:nvPicPr>
          <p:cNvPr id="5" name="Content Placeholder 4" descr="A graph of a number of circles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D5596C1A-0C57-8A5F-AB8C-B630F2CFE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68072" y="2181225"/>
            <a:ext cx="7255855" cy="3678238"/>
          </a:xfrm>
        </p:spPr>
      </p:pic>
    </p:spTree>
    <p:extLst>
      <p:ext uri="{BB962C8B-B14F-4D97-AF65-F5344CB8AC3E}">
        <p14:creationId xmlns:p14="http://schemas.microsoft.com/office/powerpoint/2010/main" val="83300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FD87F-43AE-F6BC-41AD-03B542828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and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D58E6-1C6D-0252-3C0A-84037085D7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11522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9847-B60F-7464-9866-1B199A1A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 of location</a:t>
            </a:r>
          </a:p>
        </p:txBody>
      </p:sp>
      <p:pic>
        <p:nvPicPr>
          <p:cNvPr id="5" name="Content Placeholder 4" descr="A map of different colo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0DC12D9-738B-B94D-3093-9BCD0E55D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45857" y="2181225"/>
            <a:ext cx="7500286" cy="3678238"/>
          </a:xfrm>
        </p:spPr>
      </p:pic>
    </p:spTree>
    <p:extLst>
      <p:ext uri="{BB962C8B-B14F-4D97-AF65-F5344CB8AC3E}">
        <p14:creationId xmlns:p14="http://schemas.microsoft.com/office/powerpoint/2010/main" val="24239361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2B4BB-17FF-796F-A23E-36783BD3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precinct</a:t>
            </a:r>
          </a:p>
        </p:txBody>
      </p:sp>
      <p:pic>
        <p:nvPicPr>
          <p:cNvPr id="5" name="Content Placeholder 4" descr="A map of the united stat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9C733B51-874A-B0B5-4719-25D7C533B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8090" y="2181225"/>
            <a:ext cx="6955820" cy="3678238"/>
          </a:xfrm>
        </p:spPr>
      </p:pic>
    </p:spTree>
    <p:extLst>
      <p:ext uri="{BB962C8B-B14F-4D97-AF65-F5344CB8AC3E}">
        <p14:creationId xmlns:p14="http://schemas.microsoft.com/office/powerpoint/2010/main" val="423923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34C127-7110-A29E-FBAC-34D38C19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time of day</a:t>
            </a:r>
          </a:p>
        </p:txBody>
      </p:sp>
      <p:pic>
        <p:nvPicPr>
          <p:cNvPr id="7" name="Content Placeholder 6" descr="A graph with blue lin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2769B3C1-83E8-F452-BC7E-0AA110781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6911" y="2181225"/>
            <a:ext cx="6598177" cy="3678238"/>
          </a:xfrm>
        </p:spPr>
      </p:pic>
    </p:spTree>
    <p:extLst>
      <p:ext uri="{BB962C8B-B14F-4D97-AF65-F5344CB8AC3E}">
        <p14:creationId xmlns:p14="http://schemas.microsoft.com/office/powerpoint/2010/main" val="40137274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D294-22CB-FAB3-5050-AC6E1433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D0E4E-0FB0-2267-0AFE-DC580F274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from the NYPD of shootings from 2006-2022</a:t>
            </a:r>
          </a:p>
          <a:p>
            <a:r>
              <a:rPr lang="en-US" dirty="0"/>
              <a:t>Broken down into three categories; shootings, locations, demographics</a:t>
            </a:r>
          </a:p>
          <a:p>
            <a:r>
              <a:rPr lang="en-US" dirty="0"/>
              <a:t>This data can help police identify where shootings might occur and who is most likely to be a victim</a:t>
            </a:r>
          </a:p>
          <a:p>
            <a:r>
              <a:rPr lang="en-US" dirty="0"/>
              <a:t>Objective is to show the analysis of the shooting data with data visualization using the </a:t>
            </a:r>
            <a:r>
              <a:rPr lang="en-US" dirty="0" err="1"/>
              <a:t>Plotly</a:t>
            </a:r>
            <a:r>
              <a:rPr lang="en-US" dirty="0"/>
              <a:t> library without the use of d3.js, Java, or Matplotlib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030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34C127-7110-A29E-FBAC-34D38C19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time of day</a:t>
            </a:r>
          </a:p>
        </p:txBody>
      </p:sp>
      <p:pic>
        <p:nvPicPr>
          <p:cNvPr id="5" name="hourly map">
            <a:hlinkClick r:id="" action="ppaction://media"/>
            <a:extLst>
              <a:ext uri="{FF2B5EF4-FFF2-40B4-BE49-F238E27FC236}">
                <a16:creationId xmlns:a16="http://schemas.microsoft.com/office/drawing/2014/main" id="{15D56DDF-00D3-D816-B641-266404E16AE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20938" y="2181225"/>
            <a:ext cx="7348537" cy="3678238"/>
          </a:xfrm>
        </p:spPr>
      </p:pic>
    </p:spTree>
    <p:extLst>
      <p:ext uri="{BB962C8B-B14F-4D97-AF65-F5344CB8AC3E}">
        <p14:creationId xmlns:p14="http://schemas.microsoft.com/office/powerpoint/2010/main" val="1320879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6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A66BA-D828-7A8F-2BFC-3B1479F1F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B1D10-9F23-C51B-073B-E43F13097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https://catalog.data.gov/dataset/nypd-shooting-incident-data-historic</a:t>
            </a:r>
            <a:endParaRPr lang="en-US" dirty="0"/>
          </a:p>
          <a:p>
            <a:r>
              <a:rPr lang="en-US" b="0" i="0" u="none" strike="noStrike" dirty="0">
                <a:effectLst/>
                <a:latin typeface="Slack-Lato"/>
                <a:hlinkClick r:id="rId3"/>
              </a:rPr>
              <a:t>https://stackoverflow.com/questions/66242946/how-to-get-hour-month-from-timestamp-in-postgresql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4"/>
              </a:rPr>
              <a:t>https://stackoverflow.com/questions/76464207/how-to-create-heatmap-from-pandas-dataframe-with-annotated-values-in-percentage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sng" dirty="0">
                <a:effectLst/>
                <a:latin typeface="Slack-Lato"/>
                <a:hlinkClick r:id="rId5"/>
              </a:rPr>
              <a:t>https://data.cityofnewyork.us/City-Government/Borough-Boundaries/tqmj-j8zm</a:t>
            </a:r>
            <a:endParaRPr lang="en-US" dirty="0"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6"/>
              </a:rPr>
              <a:t>https://data.cityofnewyork.us/Public-Safety/Police-Precincts/78dh-3ptz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sng" dirty="0">
                <a:effectLst/>
                <a:latin typeface="Slack-Lato"/>
                <a:hlinkClick r:id="rId7"/>
              </a:rPr>
              <a:t>https://plotly.com/python/</a:t>
            </a:r>
            <a:endParaRPr lang="en-US" b="0" i="0" u="sng" dirty="0">
              <a:effectLst/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8"/>
              </a:rPr>
              <a:t>https://farhanfaiyaz17.medium.com/matplotlib-vs-plotly-express-the-ultimate-python-data-visualization-brawl-8cb7d15ba41d</a:t>
            </a:r>
            <a:endParaRPr lang="en-US" b="0" i="0" u="none" strike="noStrike" dirty="0">
              <a:effectLst/>
              <a:latin typeface="Slack-Lato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96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CCC32-3E77-ED75-FFD4-0D76F35E1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joining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57CA4-8A2C-1085-E73D-0DC407236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data was stored in the </a:t>
            </a:r>
            <a:r>
              <a:rPr lang="en-US" dirty="0" err="1"/>
              <a:t>Postgresql</a:t>
            </a:r>
            <a:r>
              <a:rPr lang="en-US" dirty="0"/>
              <a:t> data base and a schema was created with three tables</a:t>
            </a:r>
          </a:p>
          <a:p>
            <a:r>
              <a:rPr lang="en-US" dirty="0"/>
              <a:t>Raw data was imported into the three respective tables</a:t>
            </a:r>
          </a:p>
          <a:p>
            <a:r>
              <a:rPr lang="en-US" dirty="0" err="1"/>
              <a:t>Postgresql</a:t>
            </a:r>
            <a:r>
              <a:rPr lang="en-US" dirty="0"/>
              <a:t> data base was connected to a </a:t>
            </a:r>
            <a:r>
              <a:rPr lang="en-US" dirty="0" err="1"/>
              <a:t>Jupyter</a:t>
            </a:r>
            <a:r>
              <a:rPr lang="en-US" dirty="0"/>
              <a:t> Notebook via magic </a:t>
            </a:r>
            <a:r>
              <a:rPr lang="en-US" dirty="0" err="1"/>
              <a:t>sql</a:t>
            </a:r>
            <a:r>
              <a:rPr lang="en-US" dirty="0"/>
              <a:t> and psycogp2</a:t>
            </a:r>
          </a:p>
          <a:p>
            <a:r>
              <a:rPr lang="en-US" dirty="0"/>
              <a:t>All analysis done on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588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B4B3743-6546-65F3-3806-69E3AF94B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schema</a:t>
            </a:r>
          </a:p>
        </p:txBody>
      </p:sp>
      <p:pic>
        <p:nvPicPr>
          <p:cNvPr id="8" name="Content Placeholder 7" descr="A screenshot of a computer code&#10;&#10;Description automatically generated">
            <a:extLst>
              <a:ext uri="{FF2B5EF4-FFF2-40B4-BE49-F238E27FC236}">
                <a16:creationId xmlns:a16="http://schemas.microsoft.com/office/drawing/2014/main" id="{E7C3F5A0-2E6E-D443-BC87-BEADF1A88A4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902041" y="2227263"/>
            <a:ext cx="2780868" cy="3633787"/>
          </a:xfrm>
        </p:spPr>
      </p:pic>
      <p:pic>
        <p:nvPicPr>
          <p:cNvPr id="10" name="Content Placeholder 9" descr="A screen shot of a computer code&#10;&#10;Description automatically generated">
            <a:extLst>
              <a:ext uri="{FF2B5EF4-FFF2-40B4-BE49-F238E27FC236}">
                <a16:creationId xmlns:a16="http://schemas.microsoft.com/office/drawing/2014/main" id="{9F02B409-2F38-797B-4669-B1D330E615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219474" y="2227263"/>
            <a:ext cx="5360102" cy="3633787"/>
          </a:xfrm>
        </p:spPr>
      </p:pic>
    </p:spTree>
    <p:extLst>
      <p:ext uri="{BB962C8B-B14F-4D97-AF65-F5344CB8AC3E}">
        <p14:creationId xmlns:p14="http://schemas.microsoft.com/office/powerpoint/2010/main" val="4763821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95368-DD33-ED64-C930-744BF63A9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9483C9-78BC-8E29-0C59-3E10E4DC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Plotly</a:t>
            </a:r>
            <a:r>
              <a:rPr lang="en-US" dirty="0"/>
              <a:t> was created to satisfy the demand for interactive data </a:t>
            </a:r>
          </a:p>
          <a:p>
            <a:r>
              <a:rPr lang="en-US" dirty="0"/>
              <a:t>Some pros are </a:t>
            </a:r>
          </a:p>
          <a:p>
            <a:pPr lvl="1"/>
            <a:r>
              <a:rPr lang="en-US" dirty="0"/>
              <a:t>Very interactive</a:t>
            </a:r>
          </a:p>
          <a:p>
            <a:pPr lvl="1"/>
            <a:r>
              <a:rPr lang="en-US" dirty="0"/>
              <a:t>Wide range of charts/graphs</a:t>
            </a:r>
          </a:p>
          <a:p>
            <a:pPr lvl="1"/>
            <a:r>
              <a:rPr lang="en-US" dirty="0"/>
              <a:t>Easy to customize</a:t>
            </a:r>
          </a:p>
          <a:p>
            <a:r>
              <a:rPr lang="en-US" dirty="0"/>
              <a:t>Drawbacks  </a:t>
            </a:r>
          </a:p>
          <a:p>
            <a:pPr lvl="1"/>
            <a:r>
              <a:rPr lang="en-US" dirty="0"/>
              <a:t>Slow run time with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25561746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817D31-A3E1-2FC0-EFD0-AF800D4B40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code</a:t>
            </a:r>
          </a:p>
        </p:txBody>
      </p:sp>
      <p:pic>
        <p:nvPicPr>
          <p:cNvPr id="5" name="Content Placeholder 4" descr="A white background with red text&#10;&#10;Description automatically generated">
            <a:extLst>
              <a:ext uri="{FF2B5EF4-FFF2-40B4-BE49-F238E27FC236}">
                <a16:creationId xmlns:a16="http://schemas.microsoft.com/office/drawing/2014/main" id="{36BF2475-649B-529D-2543-E27B8A509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025" y="3056738"/>
            <a:ext cx="11029950" cy="1927211"/>
          </a:xfrm>
        </p:spPr>
      </p:pic>
    </p:spTree>
    <p:extLst>
      <p:ext uri="{BB962C8B-B14F-4D97-AF65-F5344CB8AC3E}">
        <p14:creationId xmlns:p14="http://schemas.microsoft.com/office/powerpoint/2010/main" val="618569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3653CF-E10D-0324-974F-CB54D74A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F8CE3-2374-1A74-0724-8DAAF62ABD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755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CF809-BB77-D6DF-A8EE-15C9F66E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graph of different colored squar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19C221AA-5664-D4D7-5E96-0D4609735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016" y="2181225"/>
            <a:ext cx="7875967" cy="3678238"/>
          </a:xfrm>
        </p:spPr>
      </p:pic>
    </p:spTree>
    <p:extLst>
      <p:ext uri="{BB962C8B-B14F-4D97-AF65-F5344CB8AC3E}">
        <p14:creationId xmlns:p14="http://schemas.microsoft.com/office/powerpoint/2010/main" val="1519482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6B41B-D57B-7F66-DFCA-4D386C45A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screenshot of a computer scree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D720C4F4-BA02-E9D4-5871-551F83000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94553" y="2181225"/>
            <a:ext cx="7602893" cy="3678238"/>
          </a:xfrm>
        </p:spPr>
      </p:pic>
    </p:spTree>
    <p:extLst>
      <p:ext uri="{BB962C8B-B14F-4D97-AF65-F5344CB8AC3E}">
        <p14:creationId xmlns:p14="http://schemas.microsoft.com/office/powerpoint/2010/main" val="33695682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2973</TotalTime>
  <Words>291</Words>
  <Application>Microsoft Macintosh PowerPoint</Application>
  <PresentationFormat>Widescreen</PresentationFormat>
  <Paragraphs>45</Paragraphs>
  <Slides>21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Gill Sans MT</vt:lpstr>
      <vt:lpstr>Slack-Lato</vt:lpstr>
      <vt:lpstr>Wingdings 2</vt:lpstr>
      <vt:lpstr>Dividend</vt:lpstr>
      <vt:lpstr>NYPD Shootings 2006-2022</vt:lpstr>
      <vt:lpstr>Project overview</vt:lpstr>
      <vt:lpstr>Data joining</vt:lpstr>
      <vt:lpstr>schema</vt:lpstr>
      <vt:lpstr>plotly</vt:lpstr>
      <vt:lpstr>Html code</vt:lpstr>
      <vt:lpstr>shootings</vt:lpstr>
      <vt:lpstr>Shootings by borough</vt:lpstr>
      <vt:lpstr>Shootings by borough</vt:lpstr>
      <vt:lpstr>Shooting incidents over time</vt:lpstr>
      <vt:lpstr>demographics</vt:lpstr>
      <vt:lpstr>Shootings by borough and age</vt:lpstr>
      <vt:lpstr>Shootings by borough and sex</vt:lpstr>
      <vt:lpstr>Shooting victim by race</vt:lpstr>
      <vt:lpstr>Shooting by borough by race</vt:lpstr>
      <vt:lpstr>Location and time</vt:lpstr>
      <vt:lpstr>Heatmap of location</vt:lpstr>
      <vt:lpstr>Shooting by precinct</vt:lpstr>
      <vt:lpstr>Shooting incidents time of day</vt:lpstr>
      <vt:lpstr>Shooting incidents time of day</vt:lpstr>
      <vt:lpstr>Resources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NYPD Shootings 2006-2022</dc:title>
  <dc:creator>Madeline Riley</dc:creator>
  <cp:lastModifiedBy>Samuel Klein</cp:lastModifiedBy>
  <cp:revision>22</cp:revision>
  <dcterms:created xsi:type="dcterms:W3CDTF">2024-04-15T23:32:20Z</dcterms:created>
  <dcterms:modified xsi:type="dcterms:W3CDTF">2024-04-18T23:28:30Z</dcterms:modified>
</cp:coreProperties>
</file>

<file path=docProps/thumbnail.jpeg>
</file>